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7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7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496944" cy="6336704"/>
          </a:xfrm>
          <a:solidFill>
            <a:srgbClr val="002060"/>
          </a:solidFill>
        </p:spPr>
        <p:txBody>
          <a:bodyPr/>
          <a:lstStyle/>
          <a:p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</a:p>
          <a:p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Жасанды қоректік ортада өсетін </a:t>
            </a:r>
          </a:p>
          <a:p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биологиясы, дифференциация, морфогенез және регенерация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568952" cy="6408712"/>
          </a:xfrm>
        </p:spPr>
        <p:txBody>
          <a:bodyPr/>
          <a:lstStyle/>
          <a:p>
            <a:pPr algn="just"/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Гендік немесе нүктелік мутациялар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–ДНҚ молекуласының белгілі бір бөлігінде нуклеотидтердің  қатар тізбегінің өзгеруі (геннің өзгеруі).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03848" y="2204864"/>
            <a:ext cx="2736304" cy="25202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Гендік</a:t>
            </a: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мутация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44208" y="1988840"/>
            <a:ext cx="2520280" cy="28083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Клетка-лардың биохимиялық</a:t>
            </a: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қасиеттері</a:t>
            </a: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өзереді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5085184"/>
            <a:ext cx="4032448" cy="144016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физиологиялық қасиеттері өзгереді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564904"/>
            <a:ext cx="2448272" cy="30243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Клеткалар-дың морфоло-гиялық</a:t>
            </a: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қасиеттері</a:t>
            </a: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өзгереді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940152" y="3356992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355976" y="472514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605072">
            <a:off x="2571347" y="3095023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496944" cy="6264696"/>
          </a:xfrm>
        </p:spPr>
        <p:txBody>
          <a:bodyPr/>
          <a:lstStyle/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Хромосомалық мутациялар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хромосомалық қайта құрулар (аберрациялар) –хромосомалардың жүйелік өзгеруі</a:t>
            </a:r>
            <a:r>
              <a:rPr lang="kk-KZ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3501008"/>
            <a:ext cx="2520280" cy="21602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Хромосомалық мутациялар-дың пайда болуы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512" y="2492896"/>
            <a:ext cx="2808312" cy="165618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/>
              <a:t>инверсия</a:t>
            </a:r>
            <a:endParaRPr lang="ru-RU" sz="2800" dirty="0"/>
          </a:p>
        </p:txBody>
      </p:sp>
      <p:sp>
        <p:nvSpPr>
          <p:cNvPr id="6" name="Овал 5"/>
          <p:cNvSpPr/>
          <p:nvPr/>
        </p:nvSpPr>
        <p:spPr>
          <a:xfrm>
            <a:off x="0" y="4437112"/>
            <a:ext cx="2880320" cy="13981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/>
              <a:t>делеция</a:t>
            </a:r>
            <a:endParaRPr lang="ru-RU" sz="3200" dirty="0"/>
          </a:p>
        </p:txBody>
      </p:sp>
      <p:sp>
        <p:nvSpPr>
          <p:cNvPr id="7" name="Овал 6"/>
          <p:cNvSpPr/>
          <p:nvPr/>
        </p:nvSpPr>
        <p:spPr>
          <a:xfrm>
            <a:off x="6047656" y="4365104"/>
            <a:ext cx="3096344" cy="144016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/>
              <a:t>дупликация</a:t>
            </a:r>
            <a:endParaRPr lang="ru-RU" sz="2800" dirty="0"/>
          </a:p>
        </p:txBody>
      </p:sp>
      <p:sp>
        <p:nvSpPr>
          <p:cNvPr id="8" name="Овал 7"/>
          <p:cNvSpPr/>
          <p:nvPr/>
        </p:nvSpPr>
        <p:spPr>
          <a:xfrm>
            <a:off x="3347864" y="1844824"/>
            <a:ext cx="3168352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транслокация</a:t>
            </a:r>
            <a:endParaRPr lang="ru-RU" sz="2400" dirty="0"/>
          </a:p>
        </p:txBody>
      </p:sp>
      <p:sp>
        <p:nvSpPr>
          <p:cNvPr id="9" name="Овал 8"/>
          <p:cNvSpPr/>
          <p:nvPr/>
        </p:nvSpPr>
        <p:spPr>
          <a:xfrm>
            <a:off x="6156176" y="2564904"/>
            <a:ext cx="2736304" cy="129614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/>
              <a:t>Транспо-зиция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rot="19824737">
            <a:off x="5788889" y="3338850"/>
            <a:ext cx="936104" cy="509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1505">
            <a:off x="5852215" y="4473399"/>
            <a:ext cx="8089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3764191">
            <a:off x="2514430" y="4551039"/>
            <a:ext cx="792088" cy="897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355976" y="2780928"/>
            <a:ext cx="64807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6656933">
            <a:off x="2730295" y="2883986"/>
            <a:ext cx="648072" cy="11398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8892480" cy="6264696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Генетикалық өзгергіштік себептері:</a:t>
            </a:r>
          </a:p>
          <a:p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Алғашқы эксплантты өсімдіктен бөліп алғанда коррелятивті байланыстың бұзылуы, яғни организмнің бақылауы болмауы;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Коректік орта компоненттерінің әсері;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Қоректік ортада жиналатын метаболиттік өнімдердің әсері;</a:t>
            </a:r>
          </a:p>
          <a:p>
            <a:pPr algn="l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Бастапқы экспланттың өзіндегі әртектілік және белгілі бір клеткалардың селекциясы.</a:t>
            </a:r>
          </a:p>
          <a:p>
            <a:pPr algn="just">
              <a:buFont typeface="Wingdings" pitchFamily="2" charset="2"/>
              <a:buChar char="Ø"/>
            </a:pPr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748464" cy="6408712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4664"/>
            <a:ext cx="8064896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Хромосомалық өзгергішті митоздың бұзылу салдарынан пайда болады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4464496" cy="46805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b="1" u="sng" dirty="0" smtClean="0"/>
          </a:p>
          <a:p>
            <a:pPr algn="ctr"/>
            <a:r>
              <a:rPr lang="kk-KZ" sz="2400" b="1" u="sng" dirty="0" smtClean="0">
                <a:latin typeface="Times New Roman" pitchFamily="18" charset="0"/>
                <a:cs typeface="Times New Roman" pitchFamily="18" charset="0"/>
              </a:rPr>
              <a:t>Эндомитоз:</a:t>
            </a:r>
          </a:p>
          <a:p>
            <a:pPr algn="ctr"/>
            <a:endParaRPr lang="kk-KZ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Хромосомалар шиыршықталып бұралады, бірақ ядроның қабығы сақталады;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Хромосомалар ажырамайды, олардың деспирализациясы өтеді;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Хромосомалар саны көбейеді, ядро мен клетка көлемі ұлғаяды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1700808"/>
            <a:ext cx="3384376" cy="47525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b="1" u="sng" dirty="0" smtClean="0"/>
          </a:p>
          <a:p>
            <a:pPr algn="ctr"/>
            <a:r>
              <a:rPr lang="kk-KZ" sz="2400" b="1" u="sng" dirty="0" smtClean="0">
                <a:latin typeface="Times New Roman" pitchFamily="18" charset="0"/>
                <a:cs typeface="Times New Roman" pitchFamily="18" charset="0"/>
              </a:rPr>
              <a:t>Эндоредупликация:</a:t>
            </a:r>
          </a:p>
          <a:p>
            <a:pPr algn="ctr"/>
            <a:endParaRPr lang="kk-KZ" sz="2400" b="1" u="sng" dirty="0" smtClean="0"/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ДНҚ мөлшері ядрода көбейсе де, хромосо- малар екі еселенбейді де ядро бөлінбейді;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Хромосомалар дұрыс таратылмайды, оның салдарынан полиплоидты және анеуплоидты клеткалар пайда болады.</a:t>
            </a:r>
          </a:p>
          <a:p>
            <a:pPr algn="ctr"/>
            <a:endParaRPr lang="ru-RU" sz="28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6516216" y="1412776"/>
            <a:ext cx="72008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627784" y="1412776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937523"/>
          </a:xfrm>
        </p:spPr>
        <p:txBody>
          <a:bodyPr/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Клеткалардың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жағдайында өсуі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-41000" contrast="-32000"/>
          </a:blip>
          <a:srcRect/>
          <a:stretch>
            <a:fillRect/>
          </a:stretch>
        </p:blipFill>
        <p:spPr>
          <a:xfrm>
            <a:off x="539552" y="908720"/>
            <a:ext cx="4608512" cy="5616624"/>
          </a:xfrm>
          <a:prstGeom prst="rect">
            <a:avLst/>
          </a:prstGeom>
          <a:noFill/>
          <a:ln/>
        </p:spPr>
      </p:pic>
      <p:sp>
        <p:nvSpPr>
          <p:cNvPr id="5" name="Прямоугольник 4"/>
          <p:cNvSpPr/>
          <p:nvPr/>
        </p:nvSpPr>
        <p:spPr>
          <a:xfrm>
            <a:off x="5436096" y="2060848"/>
            <a:ext cx="3528392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латенттік фазасы;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2-үдеу фазасы;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3-экспоненциалдық (логарифмдік фазасы)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4-бәсеңдеу фазасы;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5-стационар фазасы;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6-жойылу фазасы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052736"/>
            <a:ext cx="792088" cy="0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004048" y="764704"/>
            <a:ext cx="64807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868144" y="1052736"/>
            <a:ext cx="504056" cy="288032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228184" y="908720"/>
            <a:ext cx="72008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</a:rPr>
              <a:t>6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712968" cy="5306144"/>
          </a:xfrm>
        </p:spPr>
        <p:txBody>
          <a:bodyPr/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2656"/>
            <a:ext cx="8568952" cy="144016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Клеткалардың бір фазадан екінші фазаға өтуді бақылайтын факторлар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88840"/>
            <a:ext cx="3852936" cy="4680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Ішкі факторлар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Пролиферативтік қор,</a:t>
            </a:r>
          </a:p>
          <a:p>
            <a:pPr algn="ctr">
              <a:buFont typeface="Wingdings" pitchFamily="2" charset="2"/>
              <a:buChar char="Ø"/>
            </a:pPr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Клеткалардың 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созылып өсу ұзақтығы,</a:t>
            </a: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Клетканың күйі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2132856"/>
            <a:ext cx="4392488" cy="4536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Қоректік орта құрамы,</a:t>
            </a:r>
          </a:p>
          <a:p>
            <a:pPr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рН,</a:t>
            </a:r>
          </a:p>
          <a:p>
            <a:pPr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Оттегіні ң мөлшері,</a:t>
            </a:r>
          </a:p>
          <a:p>
            <a:pPr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Температура, </a:t>
            </a:r>
          </a:p>
          <a:p>
            <a:pPr>
              <a:buFont typeface="Wingdings" pitchFamily="2" charset="2"/>
              <a:buChar char="Ø"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Клетка тығыздығы т.б.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059832" y="1556792"/>
            <a:ext cx="100811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084168" y="1628800"/>
            <a:ext cx="108012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96944" cy="6048672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Дедифференциялдану және каллустың пайда болуы</a:t>
            </a:r>
          </a:p>
          <a:p>
            <a:pPr algn="just"/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Өсірілген клеткалардың әртектілігі</a:t>
            </a:r>
          </a:p>
          <a:p>
            <a:pPr algn="just">
              <a:buFont typeface="Wingdings" pitchFamily="2" charset="2"/>
              <a:buChar char="Ø"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өсуі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kk-KZ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568952" cy="6336704"/>
          </a:xfrm>
          <a:solidFill>
            <a:srgbClr val="002060"/>
          </a:solidFill>
        </p:spPr>
        <p:txBody>
          <a:bodyPr/>
          <a:lstStyle/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Дедифференциялдану және каллустың пайда болуы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Каллус ұлпаларының пайда болуы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клеткадағы гендердің дифференциалды ырықтығына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тәуелі болады.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құрылымы мен қызметі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гендердің ырықтығына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байланысты болады.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Организмдегі клеткалардың құрылымы мен қызметі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гендердің экспрессиясына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байланысты өзгереді.</a:t>
            </a:r>
          </a:p>
          <a:p>
            <a:pPr algn="just"/>
            <a:r>
              <a:rPr lang="kk-K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Гендердің 5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kk-K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ырықты болады.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568952" cy="6048672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Активті генедер: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Биологиялық түр ерекшелігін белгілейтін гендер;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Клеткалық метаболизмді іске асырушы гендер;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Белгілі бір мүшеде, ұлпада, клеткада ғана болатын ырықты гендер; 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Белгілі бір кезеңде ырықтығы жоғарылайтын гендер;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Сыртқы жағдайлардың әсерінен ырықтанатын гендер.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712968" cy="6336704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404664"/>
            <a:ext cx="55446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Индукциялаушы фактор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556792"/>
            <a:ext cx="2592288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Сенсорлық ген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1484784"/>
            <a:ext cx="28083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Интеграторлық ген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564904"/>
            <a:ext cx="29523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Активаторлық РНҚ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3501008"/>
            <a:ext cx="33843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Рецепторлық ген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99992" y="3501008"/>
            <a:ext cx="2520280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Продюсерлік ген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4437112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мРНҚ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20072" y="4437112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тРНҚ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36296" y="4365104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рРНҚ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91680" y="5589240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Белоктар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5976" y="6021288"/>
            <a:ext cx="42484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/>
              <a:t>Бриттен мен Дэвидсонның моделі</a:t>
            </a:r>
            <a:endParaRPr lang="ru-RU" sz="2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2123728" y="980728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716016" y="1988840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3491880" y="299695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stCxn id="9" idx="2"/>
          </p:cNvCxnSpPr>
          <p:nvPr/>
        </p:nvCxnSpPr>
        <p:spPr>
          <a:xfrm rot="16200000" flipH="1">
            <a:off x="6570222" y="3122966"/>
            <a:ext cx="360040" cy="1980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5508104" y="422108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2"/>
          </p:cNvCxnSpPr>
          <p:nvPr/>
        </p:nvCxnSpPr>
        <p:spPr>
          <a:xfrm rot="5400000">
            <a:off x="4265966" y="2942946"/>
            <a:ext cx="504056" cy="2484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низ 23"/>
          <p:cNvSpPr/>
          <p:nvPr/>
        </p:nvSpPr>
        <p:spPr>
          <a:xfrm>
            <a:off x="3203848" y="5157192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084168" y="2132856"/>
            <a:ext cx="2664296" cy="11521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 рецепторлық генге әсер ету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580112" y="2708920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Grp="1"/>
          </p:cNvGrpSpPr>
          <p:nvPr>
            <p:ph idx="1"/>
          </p:nvPr>
        </p:nvGrpSpPr>
        <p:grpSpPr bwMode="auto">
          <a:xfrm>
            <a:off x="467544" y="260648"/>
            <a:ext cx="8219256" cy="6264696"/>
            <a:chOff x="1005" y="1104"/>
            <a:chExt cx="6099" cy="5405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lum bright="-63000" contrast="-52000"/>
            </a:blip>
            <a:srcRect/>
            <a:stretch>
              <a:fillRect/>
            </a:stretch>
          </p:blipFill>
          <p:spPr bwMode="auto">
            <a:xfrm>
              <a:off x="1005" y="1104"/>
              <a:ext cx="6099" cy="49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680" y="6255"/>
              <a:ext cx="3623" cy="25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ru-RU" sz="2400" i="1" noProof="1" smtClean="0">
                  <a:latin typeface="Times New Roman" pitchFamily="18" charset="0"/>
                </a:rPr>
                <a:t>           </a:t>
              </a:r>
              <a:r>
                <a:rPr lang="ru-RU" sz="2400" b="1" i="1" noProof="1" smtClean="0">
                  <a:solidFill>
                    <a:schemeClr val="bg1"/>
                  </a:solidFill>
                  <a:latin typeface="Times New Roman" pitchFamily="18" charset="0"/>
                </a:rPr>
                <a:t>Клетка </a:t>
              </a:r>
              <a:r>
                <a:rPr lang="ru-RU" sz="2400" b="1" i="1" noProof="1">
                  <a:solidFill>
                    <a:schemeClr val="bg1"/>
                  </a:solidFill>
                  <a:latin typeface="Times New Roman" pitchFamily="18" charset="0"/>
                </a:rPr>
                <a:t>циклі </a:t>
              </a:r>
              <a:endParaRPr lang="ru-RU" sz="2400" b="1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24936" cy="6120680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Өсірілген клеткалардың әртектілігі</a:t>
            </a:r>
          </a:p>
          <a:p>
            <a:pPr algn="just"/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Каллус клеткалары өзара: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морфологиялық, 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биохимиялық, 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физиологиялық,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генетикалық </a:t>
            </a:r>
          </a:p>
          <a:p>
            <a:pPr algn="just"/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қасиеттермен ерекшелінеді.  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408712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клеткаларының полиморфизмі: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түрі және жас ерекшелігі;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плоидтылығы;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Қореткік орта әсері;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Өсіру жағдайының әсері;</a:t>
            </a:r>
          </a:p>
          <a:p>
            <a:pPr algn="l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Коррелятивтік байланыстардың жойылуы.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264696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Өсірілген клеткалардың әр тектілігіне генетикалық, эпигенетикалық және модификациялық өзгергіштік те себеп болады.</a:t>
            </a:r>
          </a:p>
          <a:p>
            <a:pPr algn="just">
              <a:buFont typeface="Wingdings" pitchFamily="2" charset="2"/>
              <a:buChar char="Ø"/>
            </a:pPr>
            <a:endParaRPr lang="kk-KZ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Мутация - ДНҚ мөлшерінің немесе құрылымының өзгеруі.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Мутация гендік, хромосомалық немесе геномдық деңгейде өтеді.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445</Words>
  <Application>Microsoft Office PowerPoint</Application>
  <PresentationFormat>Экран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84</cp:revision>
  <dcterms:created xsi:type="dcterms:W3CDTF">2010-09-22T19:51:39Z</dcterms:created>
  <dcterms:modified xsi:type="dcterms:W3CDTF">2014-08-16T11:59:51Z</dcterms:modified>
</cp:coreProperties>
</file>